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63" r:id="rId5"/>
    <p:sldId id="267" r:id="rId6"/>
    <p:sldId id="266" r:id="rId7"/>
    <p:sldId id="260" r:id="rId8"/>
    <p:sldId id="259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9FF66"/>
    <a:srgbClr val="FFCC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D1F8B8-3F8A-4A6C-9D43-1124FC03B819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7FAA9C-D4D1-4D3E-9D35-31E9C405384A}">
      <dgm:prSet phldrT="[Text]"/>
      <dgm:spPr/>
      <dgm:t>
        <a:bodyPr/>
        <a:lstStyle/>
        <a:p>
          <a:r>
            <a:rPr lang="en-GB" dirty="0">
              <a:solidFill>
                <a:srgbClr val="00B050"/>
              </a:solidFill>
            </a:rPr>
            <a:t>This</a:t>
          </a:r>
        </a:p>
      </dgm:t>
    </dgm:pt>
    <dgm:pt modelId="{70E68AEA-2C14-4EB5-8D16-7BB9392C29F1}" type="parTrans" cxnId="{4F27B15B-5425-44D9-93BC-863B7C136957}">
      <dgm:prSet/>
      <dgm:spPr/>
      <dgm:t>
        <a:bodyPr/>
        <a:lstStyle/>
        <a:p>
          <a:endParaRPr lang="en-GB"/>
        </a:p>
      </dgm:t>
    </dgm:pt>
    <dgm:pt modelId="{A00BA279-791C-4C90-90FF-7CDCE2B10A9B}" type="sibTrans" cxnId="{4F27B15B-5425-44D9-93BC-863B7C136957}">
      <dgm:prSet/>
      <dgm:spPr/>
      <dgm:t>
        <a:bodyPr/>
        <a:lstStyle/>
        <a:p>
          <a:endParaRPr lang="en-GB"/>
        </a:p>
      </dgm:t>
    </dgm:pt>
    <dgm:pt modelId="{E2AF57BA-7EF3-42E0-957E-92119644A3D6}">
      <dgm:prSet phldrT="[Text]"/>
      <dgm:spPr>
        <a:solidFill>
          <a:srgbClr val="D60093"/>
        </a:solidFill>
      </dgm:spPr>
      <dgm:t>
        <a:bodyPr/>
        <a:lstStyle/>
        <a:p>
          <a:r>
            <a:rPr lang="en-GB" dirty="0"/>
            <a:t>White tail</a:t>
          </a:r>
        </a:p>
      </dgm:t>
    </dgm:pt>
    <dgm:pt modelId="{5C64ADCE-4809-4592-8467-220AD1B4E011}" type="parTrans" cxnId="{C650B7DF-EB2A-4AC0-AC7C-44D0120213E8}">
      <dgm:prSet/>
      <dgm:spPr/>
      <dgm:t>
        <a:bodyPr/>
        <a:lstStyle/>
        <a:p>
          <a:endParaRPr lang="en-GB"/>
        </a:p>
      </dgm:t>
    </dgm:pt>
    <dgm:pt modelId="{2A53E928-3827-4123-866B-F0E5C1222569}" type="sibTrans" cxnId="{C650B7DF-EB2A-4AC0-AC7C-44D0120213E8}">
      <dgm:prSet/>
      <dgm:spPr/>
      <dgm:t>
        <a:bodyPr/>
        <a:lstStyle/>
        <a:p>
          <a:endParaRPr lang="en-GB"/>
        </a:p>
      </dgm:t>
    </dgm:pt>
    <dgm:pt modelId="{0E10E4CE-624F-4A08-ADD3-A3ABDF8D83B8}">
      <dgm:prSet phldrT="[Text]"/>
      <dgm:spPr/>
      <dgm:t>
        <a:bodyPr/>
        <a:lstStyle/>
        <a:p>
          <a:r>
            <a:rPr lang="en-GB" dirty="0">
              <a:solidFill>
                <a:srgbClr val="3333FF"/>
              </a:solidFill>
            </a:rPr>
            <a:t>That</a:t>
          </a:r>
        </a:p>
      </dgm:t>
    </dgm:pt>
    <dgm:pt modelId="{FB7A9D01-DA68-4632-97B9-E5F43423788F}" type="parTrans" cxnId="{1B5BF777-6518-4E12-97BA-2CB0E9232129}">
      <dgm:prSet/>
      <dgm:spPr/>
      <dgm:t>
        <a:bodyPr/>
        <a:lstStyle/>
        <a:p>
          <a:endParaRPr lang="en-GB"/>
        </a:p>
      </dgm:t>
    </dgm:pt>
    <dgm:pt modelId="{63B458FF-CFEF-414E-B226-FBDD3F25733D}" type="sibTrans" cxnId="{1B5BF777-6518-4E12-97BA-2CB0E9232129}">
      <dgm:prSet/>
      <dgm:spPr/>
      <dgm:t>
        <a:bodyPr/>
        <a:lstStyle/>
        <a:p>
          <a:endParaRPr lang="en-GB"/>
        </a:p>
      </dgm:t>
    </dgm:pt>
    <dgm:pt modelId="{8698484C-DDA5-4055-A273-DB7136A8390A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Red Tail</a:t>
          </a:r>
        </a:p>
      </dgm:t>
    </dgm:pt>
    <dgm:pt modelId="{ABC65427-8333-4D65-A8A9-9DD75C7B5ED7}" type="parTrans" cxnId="{24905378-E861-4728-BB57-CAE2A2D66520}">
      <dgm:prSet/>
      <dgm:spPr/>
      <dgm:t>
        <a:bodyPr/>
        <a:lstStyle/>
        <a:p>
          <a:endParaRPr lang="en-GB"/>
        </a:p>
      </dgm:t>
    </dgm:pt>
    <dgm:pt modelId="{17945EC6-76BC-4EFF-8CC3-1D2DE490FE89}" type="sibTrans" cxnId="{24905378-E861-4728-BB57-CAE2A2D66520}">
      <dgm:prSet/>
      <dgm:spPr/>
      <dgm:t>
        <a:bodyPr/>
        <a:lstStyle/>
        <a:p>
          <a:endParaRPr lang="en-GB"/>
        </a:p>
      </dgm:t>
    </dgm:pt>
    <dgm:pt modelId="{2FAD5E80-849E-4666-B06C-27CB93669037}" type="pres">
      <dgm:prSet presAssocID="{C0D1F8B8-3F8A-4A6C-9D43-1124FC03B819}" presName="Name0" presStyleCnt="0">
        <dgm:presLayoutVars>
          <dgm:dir/>
          <dgm:animLvl val="lvl"/>
          <dgm:resizeHandles val="exact"/>
        </dgm:presLayoutVars>
      </dgm:prSet>
      <dgm:spPr/>
    </dgm:pt>
    <dgm:pt modelId="{7952FBC1-6C79-4334-8C11-344C4E6FD46D}" type="pres">
      <dgm:prSet presAssocID="{F27FAA9C-D4D1-4D3E-9D35-31E9C405384A}" presName="linNode" presStyleCnt="0"/>
      <dgm:spPr/>
    </dgm:pt>
    <dgm:pt modelId="{C0F571AA-06B1-4905-8DA4-20C8EAF75B1A}" type="pres">
      <dgm:prSet presAssocID="{F27FAA9C-D4D1-4D3E-9D35-31E9C405384A}" presName="parTx" presStyleLbl="revTx" presStyleIdx="0" presStyleCnt="2">
        <dgm:presLayoutVars>
          <dgm:chMax val="1"/>
          <dgm:bulletEnabled val="1"/>
        </dgm:presLayoutVars>
      </dgm:prSet>
      <dgm:spPr/>
    </dgm:pt>
    <dgm:pt modelId="{E488DB83-04E4-41DD-BB11-5175A35DF624}" type="pres">
      <dgm:prSet presAssocID="{F27FAA9C-D4D1-4D3E-9D35-31E9C405384A}" presName="bracket" presStyleLbl="parChTrans1D1" presStyleIdx="0" presStyleCnt="2"/>
      <dgm:spPr/>
    </dgm:pt>
    <dgm:pt modelId="{C0899E58-1DF7-44B2-ABF0-36B268FACA0F}" type="pres">
      <dgm:prSet presAssocID="{F27FAA9C-D4D1-4D3E-9D35-31E9C405384A}" presName="spH" presStyleCnt="0"/>
      <dgm:spPr/>
    </dgm:pt>
    <dgm:pt modelId="{2DB07BAE-74F2-4A69-A1DE-C8EA263A65BB}" type="pres">
      <dgm:prSet presAssocID="{F27FAA9C-D4D1-4D3E-9D35-31E9C405384A}" presName="desTx" presStyleLbl="node1" presStyleIdx="0" presStyleCnt="2" custScaleX="101414" custScaleY="104117" custLinFactNeighborX="-20298" custLinFactNeighborY="205">
        <dgm:presLayoutVars>
          <dgm:bulletEnabled val="1"/>
        </dgm:presLayoutVars>
      </dgm:prSet>
      <dgm:spPr/>
    </dgm:pt>
    <dgm:pt modelId="{84F7B4BC-8BFF-4997-99B7-802815B49AF8}" type="pres">
      <dgm:prSet presAssocID="{A00BA279-791C-4C90-90FF-7CDCE2B10A9B}" presName="spV" presStyleCnt="0"/>
      <dgm:spPr/>
    </dgm:pt>
    <dgm:pt modelId="{4AA50BFA-01F3-4376-B322-CFFCF114D35F}" type="pres">
      <dgm:prSet presAssocID="{0E10E4CE-624F-4A08-ADD3-A3ABDF8D83B8}" presName="linNode" presStyleCnt="0"/>
      <dgm:spPr/>
    </dgm:pt>
    <dgm:pt modelId="{B392236C-4925-4244-A58E-81FDD6C6C3D3}" type="pres">
      <dgm:prSet presAssocID="{0E10E4CE-624F-4A08-ADD3-A3ABDF8D83B8}" presName="parTx" presStyleLbl="revTx" presStyleIdx="1" presStyleCnt="2">
        <dgm:presLayoutVars>
          <dgm:chMax val="1"/>
          <dgm:bulletEnabled val="1"/>
        </dgm:presLayoutVars>
      </dgm:prSet>
      <dgm:spPr/>
    </dgm:pt>
    <dgm:pt modelId="{EC27B8D4-1B48-4B21-97ED-7C2D0882F76A}" type="pres">
      <dgm:prSet presAssocID="{0E10E4CE-624F-4A08-ADD3-A3ABDF8D83B8}" presName="bracket" presStyleLbl="parChTrans1D1" presStyleIdx="1" presStyleCnt="2"/>
      <dgm:spPr/>
    </dgm:pt>
    <dgm:pt modelId="{D92CC4BA-BE61-4A72-AA29-7FCB4947776A}" type="pres">
      <dgm:prSet presAssocID="{0E10E4CE-624F-4A08-ADD3-A3ABDF8D83B8}" presName="spH" presStyleCnt="0"/>
      <dgm:spPr/>
    </dgm:pt>
    <dgm:pt modelId="{9D22B37C-B9A9-441A-B5D8-3390E9E2ADC2}" type="pres">
      <dgm:prSet presAssocID="{0E10E4CE-624F-4A08-ADD3-A3ABDF8D83B8}" presName="desTx" presStyleLbl="node1" presStyleIdx="1" presStyleCnt="2" custLinFactX="143747" custLinFactNeighborX="200000" custLinFactNeighborY="17951">
        <dgm:presLayoutVars>
          <dgm:bulletEnabled val="1"/>
        </dgm:presLayoutVars>
      </dgm:prSet>
      <dgm:spPr/>
    </dgm:pt>
  </dgm:ptLst>
  <dgm:cxnLst>
    <dgm:cxn modelId="{C3097E07-B044-4E3E-BA73-45CCAA8FDD14}" type="presOf" srcId="{0E10E4CE-624F-4A08-ADD3-A3ABDF8D83B8}" destId="{B392236C-4925-4244-A58E-81FDD6C6C3D3}" srcOrd="0" destOrd="0" presId="urn:diagrams.loki3.com/BracketList"/>
    <dgm:cxn modelId="{AAF4F90E-4EAC-4104-9DCE-7FAC42263A4E}" type="presOf" srcId="{C0D1F8B8-3F8A-4A6C-9D43-1124FC03B819}" destId="{2FAD5E80-849E-4666-B06C-27CB93669037}" srcOrd="0" destOrd="0" presId="urn:diagrams.loki3.com/BracketList"/>
    <dgm:cxn modelId="{01FAFD18-C662-4849-B484-011803B44399}" type="presOf" srcId="{E2AF57BA-7EF3-42E0-957E-92119644A3D6}" destId="{2DB07BAE-74F2-4A69-A1DE-C8EA263A65BB}" srcOrd="0" destOrd="0" presId="urn:diagrams.loki3.com/BracketList"/>
    <dgm:cxn modelId="{4F27B15B-5425-44D9-93BC-863B7C136957}" srcId="{C0D1F8B8-3F8A-4A6C-9D43-1124FC03B819}" destId="{F27FAA9C-D4D1-4D3E-9D35-31E9C405384A}" srcOrd="0" destOrd="0" parTransId="{70E68AEA-2C14-4EB5-8D16-7BB9392C29F1}" sibTransId="{A00BA279-791C-4C90-90FF-7CDCE2B10A9B}"/>
    <dgm:cxn modelId="{1B5BF777-6518-4E12-97BA-2CB0E9232129}" srcId="{C0D1F8B8-3F8A-4A6C-9D43-1124FC03B819}" destId="{0E10E4CE-624F-4A08-ADD3-A3ABDF8D83B8}" srcOrd="1" destOrd="0" parTransId="{FB7A9D01-DA68-4632-97B9-E5F43423788F}" sibTransId="{63B458FF-CFEF-414E-B226-FBDD3F25733D}"/>
    <dgm:cxn modelId="{24905378-E861-4728-BB57-CAE2A2D66520}" srcId="{0E10E4CE-624F-4A08-ADD3-A3ABDF8D83B8}" destId="{8698484C-DDA5-4055-A273-DB7136A8390A}" srcOrd="0" destOrd="0" parTransId="{ABC65427-8333-4D65-A8A9-9DD75C7B5ED7}" sibTransId="{17945EC6-76BC-4EFF-8CC3-1D2DE490FE89}"/>
    <dgm:cxn modelId="{DBBB007C-B98B-4F6F-816B-C086AD136EAB}" type="presOf" srcId="{8698484C-DDA5-4055-A273-DB7136A8390A}" destId="{9D22B37C-B9A9-441A-B5D8-3390E9E2ADC2}" srcOrd="0" destOrd="0" presId="urn:diagrams.loki3.com/BracketList"/>
    <dgm:cxn modelId="{D4D21A97-051F-4C82-9179-9EB531EE8B2E}" type="presOf" srcId="{F27FAA9C-D4D1-4D3E-9D35-31E9C405384A}" destId="{C0F571AA-06B1-4905-8DA4-20C8EAF75B1A}" srcOrd="0" destOrd="0" presId="urn:diagrams.loki3.com/BracketList"/>
    <dgm:cxn modelId="{C650B7DF-EB2A-4AC0-AC7C-44D0120213E8}" srcId="{F27FAA9C-D4D1-4D3E-9D35-31E9C405384A}" destId="{E2AF57BA-7EF3-42E0-957E-92119644A3D6}" srcOrd="0" destOrd="0" parTransId="{5C64ADCE-4809-4592-8467-220AD1B4E011}" sibTransId="{2A53E928-3827-4123-866B-F0E5C1222569}"/>
    <dgm:cxn modelId="{0720CB33-FD10-4A87-A42E-1D3A7396DD17}" type="presParOf" srcId="{2FAD5E80-849E-4666-B06C-27CB93669037}" destId="{7952FBC1-6C79-4334-8C11-344C4E6FD46D}" srcOrd="0" destOrd="0" presId="urn:diagrams.loki3.com/BracketList"/>
    <dgm:cxn modelId="{514E8A2E-3AD1-4462-A576-E8C1A4A6DC5B}" type="presParOf" srcId="{7952FBC1-6C79-4334-8C11-344C4E6FD46D}" destId="{C0F571AA-06B1-4905-8DA4-20C8EAF75B1A}" srcOrd="0" destOrd="0" presId="urn:diagrams.loki3.com/BracketList"/>
    <dgm:cxn modelId="{75A05A3C-3A1F-4241-81DB-D3C4712F8EEA}" type="presParOf" srcId="{7952FBC1-6C79-4334-8C11-344C4E6FD46D}" destId="{E488DB83-04E4-41DD-BB11-5175A35DF624}" srcOrd="1" destOrd="0" presId="urn:diagrams.loki3.com/BracketList"/>
    <dgm:cxn modelId="{DF4E8F3F-3CE4-4152-A26E-3FC6542F98B7}" type="presParOf" srcId="{7952FBC1-6C79-4334-8C11-344C4E6FD46D}" destId="{C0899E58-1DF7-44B2-ABF0-36B268FACA0F}" srcOrd="2" destOrd="0" presId="urn:diagrams.loki3.com/BracketList"/>
    <dgm:cxn modelId="{C006F1F0-B889-49A8-AF5A-17C5BF9CA8B0}" type="presParOf" srcId="{7952FBC1-6C79-4334-8C11-344C4E6FD46D}" destId="{2DB07BAE-74F2-4A69-A1DE-C8EA263A65BB}" srcOrd="3" destOrd="0" presId="urn:diagrams.loki3.com/BracketList"/>
    <dgm:cxn modelId="{9D667681-DF5C-4A25-97E0-4D2B3986CDC3}" type="presParOf" srcId="{2FAD5E80-849E-4666-B06C-27CB93669037}" destId="{84F7B4BC-8BFF-4997-99B7-802815B49AF8}" srcOrd="1" destOrd="0" presId="urn:diagrams.loki3.com/BracketList"/>
    <dgm:cxn modelId="{A232C2F6-FC94-4549-9E72-B98289E84062}" type="presParOf" srcId="{2FAD5E80-849E-4666-B06C-27CB93669037}" destId="{4AA50BFA-01F3-4376-B322-CFFCF114D35F}" srcOrd="2" destOrd="0" presId="urn:diagrams.loki3.com/BracketList"/>
    <dgm:cxn modelId="{54A2D8A8-954B-4535-BB80-857BCB4522D7}" type="presParOf" srcId="{4AA50BFA-01F3-4376-B322-CFFCF114D35F}" destId="{B392236C-4925-4244-A58E-81FDD6C6C3D3}" srcOrd="0" destOrd="0" presId="urn:diagrams.loki3.com/BracketList"/>
    <dgm:cxn modelId="{CBE42B6F-D05D-4DE8-806E-7F51B51ED218}" type="presParOf" srcId="{4AA50BFA-01F3-4376-B322-CFFCF114D35F}" destId="{EC27B8D4-1B48-4B21-97ED-7C2D0882F76A}" srcOrd="1" destOrd="0" presId="urn:diagrams.loki3.com/BracketList"/>
    <dgm:cxn modelId="{1E46A76D-3ED6-4840-AAD6-1B7B4DE575C3}" type="presParOf" srcId="{4AA50BFA-01F3-4376-B322-CFFCF114D35F}" destId="{D92CC4BA-BE61-4A72-AA29-7FCB4947776A}" srcOrd="2" destOrd="0" presId="urn:diagrams.loki3.com/BracketList"/>
    <dgm:cxn modelId="{0E8AB530-8C4D-4963-8B80-B6B2A367EEF4}" type="presParOf" srcId="{4AA50BFA-01F3-4376-B322-CFFCF114D35F}" destId="{9D22B37C-B9A9-441A-B5D8-3390E9E2ADC2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571AA-06B1-4905-8DA4-20C8EAF75B1A}">
      <dsp:nvSpPr>
        <dsp:cNvPr id="0" name=""/>
        <dsp:cNvSpPr/>
      </dsp:nvSpPr>
      <dsp:spPr>
        <a:xfrm>
          <a:off x="436" y="45947"/>
          <a:ext cx="883628" cy="3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00B050"/>
              </a:solidFill>
            </a:rPr>
            <a:t>This</a:t>
          </a:r>
        </a:p>
      </dsp:txBody>
      <dsp:txXfrm>
        <a:off x="436" y="45947"/>
        <a:ext cx="883628" cy="396000"/>
      </dsp:txXfrm>
    </dsp:sp>
    <dsp:sp modelId="{E488DB83-04E4-41DD-BB11-5175A35DF624}">
      <dsp:nvSpPr>
        <dsp:cNvPr id="0" name=""/>
        <dsp:cNvSpPr/>
      </dsp:nvSpPr>
      <dsp:spPr>
        <a:xfrm>
          <a:off x="884064" y="27384"/>
          <a:ext cx="176725" cy="4331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B07BAE-74F2-4A69-A1DE-C8EA263A65BB}">
      <dsp:nvSpPr>
        <dsp:cNvPr id="0" name=""/>
        <dsp:cNvSpPr/>
      </dsp:nvSpPr>
      <dsp:spPr>
        <a:xfrm>
          <a:off x="1117131" y="19357"/>
          <a:ext cx="2437453" cy="450956"/>
        </a:xfrm>
        <a:prstGeom prst="rect">
          <a:avLst/>
        </a:prstGeom>
        <a:solidFill>
          <a:srgbClr val="D6009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White tail</a:t>
          </a:r>
        </a:p>
      </dsp:txBody>
      <dsp:txXfrm>
        <a:off x="1117131" y="19357"/>
        <a:ext cx="2437453" cy="450956"/>
      </dsp:txXfrm>
    </dsp:sp>
    <dsp:sp modelId="{B392236C-4925-4244-A58E-81FDD6C6C3D3}">
      <dsp:nvSpPr>
        <dsp:cNvPr id="0" name=""/>
        <dsp:cNvSpPr/>
      </dsp:nvSpPr>
      <dsp:spPr>
        <a:xfrm>
          <a:off x="436" y="559988"/>
          <a:ext cx="891471" cy="3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3333FF"/>
              </a:solidFill>
            </a:rPr>
            <a:t>That</a:t>
          </a:r>
        </a:p>
      </dsp:txBody>
      <dsp:txXfrm>
        <a:off x="436" y="559988"/>
        <a:ext cx="891471" cy="396000"/>
      </dsp:txXfrm>
    </dsp:sp>
    <dsp:sp modelId="{EC27B8D4-1B48-4B21-97ED-7C2D0882F76A}">
      <dsp:nvSpPr>
        <dsp:cNvPr id="0" name=""/>
        <dsp:cNvSpPr/>
      </dsp:nvSpPr>
      <dsp:spPr>
        <a:xfrm>
          <a:off x="891907" y="541425"/>
          <a:ext cx="178294" cy="4331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22B37C-B9A9-441A-B5D8-3390E9E2ADC2}">
      <dsp:nvSpPr>
        <dsp:cNvPr id="0" name=""/>
        <dsp:cNvSpPr/>
      </dsp:nvSpPr>
      <dsp:spPr>
        <a:xfrm>
          <a:off x="1144568" y="559895"/>
          <a:ext cx="2424801" cy="433125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Red Tail</a:t>
          </a:r>
        </a:p>
      </dsp:txBody>
      <dsp:txXfrm>
        <a:off x="1144568" y="559895"/>
        <a:ext cx="2424801" cy="433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CD0B-19F0-42D1-ABFF-AC2DDCFE6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C87A6-EF10-4B6B-901B-094A16E55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B3909-676D-4909-9F99-7605A694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C0978-1E09-46BA-A92C-CFDB51B5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5A8BC-263B-4591-B18E-03C26297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04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A20C-11A2-4A29-BB82-C7DAFCD6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39E96-8225-420C-8AC8-6072410A1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14469-5E77-4F53-BF9E-0E7D0A66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ED1C8-ED4A-497F-98AD-29F5994A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5AA98-D6FC-4C37-B32A-641AC01F3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18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B2DD57-B1BC-4B86-A420-1C03537C97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6EAB7-77B4-4FAC-8ECC-7B3A9D62C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18A38-D84C-4679-BB74-86D8413A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DC130-0DEB-4A2D-BD56-07725AFE3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B3606-537D-463F-B5BC-916CA511E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12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1889-AE7C-4684-9770-833686E77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0EA13-778A-4ABD-AB71-217730B28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B19FC-E387-44EC-A0B1-3A1BF4B7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049BB-C09B-4124-83EA-56D42685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10CD6-9956-4065-9F81-41D15C92D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32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AD77-7D4C-4C3B-A95B-3FE3EC8A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CA13F-1F60-48A8-9C41-D8C996520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122F-55BE-481E-B0C3-F5C4FD6B3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012A0-9920-4C01-ACF0-2812C71A3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D94D5-6748-4935-B563-3E2C2EE6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25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4E26-FFAD-489A-95CC-313BD2A28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4C013-6494-4AD0-BCA1-4DCAC63B0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AF0D4-BA7E-4C05-BBB8-B9474F344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CB3-215D-46B5-ACB4-B9F7E731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23839-1274-40E5-B1AA-A99C65C96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B303C-DA1E-4CD1-8C10-884BCE0FA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48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8CAE-0DBF-41EA-83FF-BE2296209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4FBB-0533-44D0-B21F-1E348CEAC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4672A-0466-405A-8CF4-35E4E3C26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7CEC9-B469-4CED-80A2-28EF41893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74F0D-7841-437A-AC85-13E85FD55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D388E5-B60E-4E26-92DA-F78C76655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5BCCE-8366-4C0F-BBEB-660801CE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46F1C4-D268-4656-BC00-E4316E41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59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43D78-578A-469E-A664-C5CC7F2A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9452E-1023-4EB9-95C1-55EE4438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86B84-6DF7-4F66-875C-99C8CD2E1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D621F-A3E3-467B-8829-C15A2553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46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43894D-4BB5-4416-9B47-469DCDFAA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2302-6B1E-40F1-8F94-376AB56A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1E374-5BB0-48E6-A0BB-59FE05D14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741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F23C1-1519-4630-B058-127A2922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3F6D7-B4B3-4843-8047-03A80CD0E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62DB1-BC64-4DBC-9500-F57F52D87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23F8D-BA87-4E3C-BED8-4DC986A83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240C7-7882-4C06-B496-096BB4DC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D1ED4-D786-4E3C-B9A4-A9C3333B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3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3A131-55DC-4C4F-A1F6-6F60C421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057D1C-268B-4B36-A8B3-E251B78C1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FE9C-FB80-4149-9192-4BFCFD5D7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42A13-4DF8-47D4-9D8A-97C7D42D8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30346-2A48-468D-B5CE-3BCD2437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61C9D-53EC-49EF-977E-44E75CD1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681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F9C9C-D53B-48CD-B82C-AF1183A89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4A62A-82A9-405B-972B-1B6FB6D78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1C9C1-1055-40BA-82F2-727737743A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FF726-E5B3-4A71-9106-54133047B5B4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E3766-590C-48B0-B1A4-7A1C252B1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795BE-7345-461F-B370-1CB87350C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78E5F-913A-4ACB-B747-3C9436C19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87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atdon.co.uk/" TargetMode="Externa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.edu/openlearn/science-maths-technology/citizen-science-and-global-biodiversity/content-section-overview?active-tab=description-tab" TargetMode="External"/><Relationship Id="rId7" Type="http://schemas.openxmlformats.org/officeDocument/2006/relationships/image" Target="../media/image25.jpg"/><Relationship Id="rId2" Type="http://schemas.openxmlformats.org/officeDocument/2006/relationships/hyperlink" Target="https://www.bumblebeeconservati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cbdc.org.uk/about-us/projects/get-cumbria_recording-the-buzzzing_page/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www.cbdc.org.uk/recording-wildlif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www.brc.ac.uk/irecord/" TargetMode="External"/><Relationship Id="rId4" Type="http://schemas.openxmlformats.org/officeDocument/2006/relationships/hyperlink" Target="https://www.inaturalist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0"/>
          <a:ext cx="9144000" cy="69300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650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40114" y="365125"/>
            <a:ext cx="8650515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49" y="5603"/>
            <a:ext cx="2267744" cy="171489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176434"/>
            <a:ext cx="2273803" cy="1717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86" y="2"/>
            <a:ext cx="2360389" cy="1720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753883"/>
            <a:ext cx="2319670" cy="1772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40" y="2"/>
            <a:ext cx="2317923" cy="17538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81" y="5181664"/>
            <a:ext cx="2323199" cy="17117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3474871"/>
            <a:ext cx="2326547" cy="16681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0"/>
            <a:ext cx="2319670" cy="17538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5" t="25088" r="24800" b="20000"/>
          <a:stretch/>
        </p:blipFill>
        <p:spPr>
          <a:xfrm>
            <a:off x="8400256" y="5143051"/>
            <a:ext cx="2319670" cy="17503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740354"/>
            <a:ext cx="2273803" cy="17345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 t="12231" r="18631" b="25174"/>
          <a:stretch/>
        </p:blipFill>
        <p:spPr>
          <a:xfrm>
            <a:off x="6128986" y="5161471"/>
            <a:ext cx="2271271" cy="17319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23" y="3455955"/>
            <a:ext cx="2274680" cy="170601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841924" y="1870906"/>
            <a:ext cx="45583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990099"/>
                </a:solidFill>
                <a:latin typeface="Jokerman" panose="04090605060D06020702" pitchFamily="82" charset="0"/>
              </a:rPr>
              <a:t>Recording</a:t>
            </a:r>
          </a:p>
          <a:p>
            <a:pPr algn="ctr"/>
            <a:r>
              <a:rPr lang="en-GB" sz="4800" dirty="0">
                <a:solidFill>
                  <a:srgbClr val="990099"/>
                </a:solidFill>
                <a:latin typeface="Jokerman" panose="04090605060D06020702" pitchFamily="82" charset="0"/>
              </a:rPr>
              <a:t>Your Findings</a:t>
            </a:r>
          </a:p>
          <a:p>
            <a:pPr algn="ctr"/>
            <a:endParaRPr lang="en-GB" sz="6000" dirty="0">
              <a:latin typeface="Jokerman" panose="04090605060D06020702" pitchFamily="82" charset="0"/>
            </a:endParaRPr>
          </a:p>
          <a:p>
            <a:endParaRPr lang="en-GB" sz="2000" dirty="0">
              <a:solidFill>
                <a:srgbClr val="339966"/>
              </a:solidFill>
              <a:latin typeface="Jokerman" panose="04090605060D06020702" pitchFamily="82" charset="0"/>
            </a:endParaRPr>
          </a:p>
          <a:p>
            <a:r>
              <a:rPr lang="en-GB" sz="2000" dirty="0">
                <a:solidFill>
                  <a:srgbClr val="339966"/>
                </a:solidFill>
                <a:latin typeface="Jokerman" panose="04090605060D06020702" pitchFamily="82" charset="0"/>
              </a:rPr>
              <a:t>By Julia Pigott</a:t>
            </a:r>
          </a:p>
        </p:txBody>
      </p:sp>
      <p:pic>
        <p:nvPicPr>
          <p:cNvPr id="1028" name="Picture 4" descr="C:\Users\Julia\AppData\Local\Microsoft\Windows\INetCache\IE\ZLB5UL1X\Sketch-Yellow-Icon-Cartoon-Bumble-Buzz-Honey-Bee-705412[1]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410" y="3364219"/>
            <a:ext cx="2664298" cy="161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1D0D8F-F4DA-44FD-9B1F-99CD24C031C5}"/>
              </a:ext>
            </a:extLst>
          </p:cNvPr>
          <p:cNvSpPr txBox="1"/>
          <p:nvPr/>
        </p:nvSpPr>
        <p:spPr>
          <a:xfrm>
            <a:off x="409398" y="-83739"/>
            <a:ext cx="818109" cy="709748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GB" sz="2800" b="1" dirty="0">
                <a:solidFill>
                  <a:srgbClr val="D60093"/>
                </a:solidFill>
                <a:latin typeface="Jokerman" panose="04090605060D06020702" pitchFamily="82" charset="0"/>
              </a:rPr>
              <a:t>GET CUMBRIA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B3BC8-7E5B-4BB6-8403-8FA14D6FAA64}"/>
              </a:ext>
            </a:extLst>
          </p:cNvPr>
          <p:cNvSpPr txBox="1"/>
          <p:nvPr/>
        </p:nvSpPr>
        <p:spPr>
          <a:xfrm>
            <a:off x="11163352" y="876941"/>
            <a:ext cx="2757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D60093"/>
                </a:solidFill>
                <a:latin typeface="Jokerman" panose="04090605060D06020702" pitchFamily="82" charset="0"/>
              </a:rPr>
              <a:t>BUZZING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5A028-D145-41DF-B1D2-7F9637378C8F}"/>
              </a:ext>
            </a:extLst>
          </p:cNvPr>
          <p:cNvSpPr txBox="1"/>
          <p:nvPr/>
        </p:nvSpPr>
        <p:spPr>
          <a:xfrm>
            <a:off x="10688960" y="6488668"/>
            <a:ext cx="150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 Julia Pigott</a:t>
            </a:r>
          </a:p>
        </p:txBody>
      </p:sp>
    </p:spTree>
    <p:extLst>
      <p:ext uri="{BB962C8B-B14F-4D97-AF65-F5344CB8AC3E}">
        <p14:creationId xmlns:p14="http://schemas.microsoft.com/office/powerpoint/2010/main" val="2086713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1F909B-8B2A-4F45-8FC3-64E905CFF407}"/>
              </a:ext>
            </a:extLst>
          </p:cNvPr>
          <p:cNvPicPr>
            <a:picLocks noGrp="1"/>
          </p:cNvPicPr>
          <p:nvPr>
            <p:ph idx="4294967295"/>
          </p:nvPr>
        </p:nvPicPr>
        <p:blipFill rotWithShape="1">
          <a:blip r:embed="rId2"/>
          <a:srcRect l="2160" t="16256" r="19898" b="6010"/>
          <a:stretch/>
        </p:blipFill>
        <p:spPr bwMode="auto">
          <a:xfrm>
            <a:off x="405618" y="0"/>
            <a:ext cx="11380763" cy="6471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3440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rt 4">
            <a:extLst>
              <a:ext uri="{FF2B5EF4-FFF2-40B4-BE49-F238E27FC236}">
                <a16:creationId xmlns:a16="http://schemas.microsoft.com/office/drawing/2014/main" id="{F1808541-DAD5-4D4B-81E5-6A07CF92014A}"/>
              </a:ext>
            </a:extLst>
          </p:cNvPr>
          <p:cNvSpPr/>
          <p:nvPr/>
        </p:nvSpPr>
        <p:spPr>
          <a:xfrm>
            <a:off x="9361713" y="711540"/>
            <a:ext cx="2540001" cy="2228169"/>
          </a:xfrm>
          <a:prstGeom prst="heart">
            <a:avLst/>
          </a:prstGeom>
          <a:solidFill>
            <a:srgbClr val="FFCCFF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C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26499-7452-4009-A37D-40BD6941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FF66"/>
                </a:solidFill>
              </a:rPr>
              <a:t>Accurate identification is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EC367-EEAA-46BA-91EC-5B4BBA54F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37" y="1825625"/>
            <a:ext cx="11268221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Generates useful &amp; </a:t>
            </a:r>
            <a:r>
              <a:rPr lang="en-GB" u="sng" dirty="0"/>
              <a:t>important</a:t>
            </a:r>
            <a:r>
              <a:rPr lang="en-GB" dirty="0"/>
              <a:t> information and data</a:t>
            </a:r>
          </a:p>
          <a:p>
            <a:r>
              <a:rPr lang="en-GB" dirty="0"/>
              <a:t>Allows description of different ecological communities</a:t>
            </a:r>
          </a:p>
          <a:p>
            <a:r>
              <a:rPr lang="en-GB" dirty="0"/>
              <a:t>Monitoring of changes</a:t>
            </a:r>
          </a:p>
          <a:p>
            <a:pPr lvl="1"/>
            <a:r>
              <a:rPr lang="en-GB" dirty="0"/>
              <a:t>What works and is worth doing</a:t>
            </a:r>
          </a:p>
          <a:p>
            <a:pPr lvl="1"/>
            <a:r>
              <a:rPr lang="en-GB" dirty="0"/>
              <a:t>What needs improving</a:t>
            </a:r>
          </a:p>
          <a:p>
            <a:pPr lvl="1"/>
            <a:r>
              <a:rPr lang="en-GB" dirty="0"/>
              <a:t>Assists monitoring on a global scale</a:t>
            </a:r>
          </a:p>
          <a:p>
            <a:pPr lvl="2"/>
            <a:r>
              <a:rPr lang="en-GB" dirty="0"/>
              <a:t>Climate change</a:t>
            </a:r>
          </a:p>
          <a:p>
            <a:pPr lvl="2"/>
            <a:r>
              <a:rPr lang="en-GB" dirty="0"/>
              <a:t>Habitat changes</a:t>
            </a:r>
          </a:p>
          <a:p>
            <a:r>
              <a:rPr lang="en-GB" dirty="0"/>
              <a:t>Allows accurate learning/researching about a species or habitat</a:t>
            </a:r>
          </a:p>
          <a:p>
            <a:r>
              <a:rPr lang="en-GB" dirty="0"/>
              <a:t>We wouldn’t know we had a problem if we did not have good historic data</a:t>
            </a:r>
          </a:p>
          <a:p>
            <a:pPr lvl="2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3B4A47-7714-4CDD-88F5-CC8E8A86BF81}"/>
              </a:ext>
            </a:extLst>
          </p:cNvPr>
          <p:cNvSpPr txBox="1"/>
          <p:nvPr/>
        </p:nvSpPr>
        <p:spPr>
          <a:xfrm>
            <a:off x="9753598" y="1296492"/>
            <a:ext cx="1770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60093"/>
                </a:solidFill>
                <a:latin typeface="Lucida Calligraphy" panose="03010101010101010101" pitchFamily="66" charset="0"/>
              </a:rPr>
              <a:t>Some of you will get BEEZOTTED</a:t>
            </a:r>
          </a:p>
        </p:txBody>
      </p:sp>
      <p:pic>
        <p:nvPicPr>
          <p:cNvPr id="6" name="Picture 5" descr="C:\Users\Julia\AppData\Local\Microsoft\Windows\INetCache\IE\ZLB5UL1X\Sketch-Yellow-Icon-Cartoon-Bumble-Buzz-Honey-Bee-705412[1].png">
            <a:extLst>
              <a:ext uri="{FF2B5EF4-FFF2-40B4-BE49-F238E27FC236}">
                <a16:creationId xmlns:a16="http://schemas.microsoft.com/office/drawing/2014/main" id="{41EF3C6D-2E8B-4AB4-8AA3-A312D4B94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774" y="2303062"/>
            <a:ext cx="2664298" cy="161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637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CAD4-A812-4101-A2C1-43ABB6363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0" y="301511"/>
            <a:ext cx="11442895" cy="1325563"/>
          </a:xfrm>
        </p:spPr>
        <p:txBody>
          <a:bodyPr/>
          <a:lstStyle/>
          <a:p>
            <a:r>
              <a:rPr lang="en-GB" dirty="0">
                <a:solidFill>
                  <a:srgbClr val="99FF66"/>
                </a:solidFill>
              </a:rPr>
              <a:t>      Biological Keys – plants, insects …… everything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4A5A0-DFCA-4EA8-9CED-0802A357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9539"/>
            <a:ext cx="10515600" cy="4351338"/>
          </a:xfrm>
        </p:spPr>
        <p:txBody>
          <a:bodyPr/>
          <a:lstStyle/>
          <a:p>
            <a:r>
              <a:rPr lang="en-GB" dirty="0"/>
              <a:t>Dichotomous Keys</a:t>
            </a:r>
          </a:p>
          <a:p>
            <a:pPr lvl="1"/>
            <a:r>
              <a:rPr lang="en-GB" dirty="0"/>
              <a:t>This or that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Multiaccess Keys</a:t>
            </a:r>
          </a:p>
          <a:p>
            <a:pPr lvl="1"/>
            <a:r>
              <a:rPr lang="en-GB" dirty="0"/>
              <a:t>Often computer based – smart phone</a:t>
            </a:r>
          </a:p>
          <a:p>
            <a:pPr lvl="1"/>
            <a:r>
              <a:rPr lang="en-GB" dirty="0"/>
              <a:t>Allows input of what the observer has seen at the time</a:t>
            </a:r>
          </a:p>
          <a:p>
            <a:pPr lvl="2"/>
            <a:r>
              <a:rPr lang="en-GB" dirty="0"/>
              <a:t>Photo ID e.g. </a:t>
            </a:r>
            <a:r>
              <a:rPr lang="en-GB" dirty="0" err="1"/>
              <a:t>PlantNet</a:t>
            </a:r>
            <a:r>
              <a:rPr lang="en-GB" dirty="0"/>
              <a:t>, </a:t>
            </a:r>
            <a:r>
              <a:rPr lang="en-GB" dirty="0" err="1"/>
              <a:t>iNaturalist</a:t>
            </a:r>
            <a:endParaRPr lang="en-GB" dirty="0"/>
          </a:p>
          <a:p>
            <a:pPr lvl="2"/>
            <a:endParaRPr lang="en-GB" dirty="0"/>
          </a:p>
          <a:p>
            <a:r>
              <a:rPr lang="en-GB" dirty="0"/>
              <a:t>Bayesian (multi-access) keys</a:t>
            </a:r>
          </a:p>
          <a:p>
            <a:pPr lvl="1"/>
            <a:r>
              <a:rPr lang="en-GB" dirty="0"/>
              <a:t>Identification based on how many characters match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2785CF5-7300-45D9-80A0-403A85BAC5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3851028"/>
              </p:ext>
            </p:extLst>
          </p:nvPr>
        </p:nvGraphicFramePr>
        <p:xfrm>
          <a:off x="4311315" y="2119539"/>
          <a:ext cx="3569370" cy="993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294AFC3-B6F4-422E-8F7C-E3BA35570016}"/>
              </a:ext>
            </a:extLst>
          </p:cNvPr>
          <p:cNvPicPr/>
          <p:nvPr/>
        </p:nvPicPr>
        <p:blipFill rotWithShape="1">
          <a:blip r:embed="rId7"/>
          <a:srcRect l="28584" t="30589" r="53749" b="29659"/>
          <a:stretch/>
        </p:blipFill>
        <p:spPr bwMode="auto">
          <a:xfrm>
            <a:off x="9224962" y="3207657"/>
            <a:ext cx="2299381" cy="25980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phic 7" descr="Old Key">
            <a:extLst>
              <a:ext uri="{FF2B5EF4-FFF2-40B4-BE49-F238E27FC236}">
                <a16:creationId xmlns:a16="http://schemas.microsoft.com/office/drawing/2014/main" id="{31B0DB7D-DC10-4280-9710-057B3F9A28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3275" y="301511"/>
            <a:ext cx="747486" cy="747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03546D-E4D7-4A4B-9296-2D1B6738544F}"/>
              </a:ext>
            </a:extLst>
          </p:cNvPr>
          <p:cNvSpPr txBox="1"/>
          <p:nvPr/>
        </p:nvSpPr>
        <p:spPr>
          <a:xfrm>
            <a:off x="9959926" y="1308295"/>
            <a:ext cx="188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D60093"/>
                </a:solidFill>
              </a:rPr>
              <a:t>For BEEZOTTED enthusiasts</a:t>
            </a:r>
          </a:p>
        </p:txBody>
      </p:sp>
    </p:spTree>
    <p:extLst>
      <p:ext uri="{BB962C8B-B14F-4D97-AF65-F5344CB8AC3E}">
        <p14:creationId xmlns:p14="http://schemas.microsoft.com/office/powerpoint/2010/main" val="52990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B3883-3A7E-4493-90E2-6A2164D32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64" y="340790"/>
            <a:ext cx="11479936" cy="117089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99FF66"/>
                </a:solidFill>
              </a:rPr>
              <a:t>       Photograph     Have a good look     Grid Reference</a:t>
            </a:r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3FFEAD0-73B9-4935-A7B7-0756B2CC6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90" y="1301228"/>
            <a:ext cx="3504982" cy="5113640"/>
          </a:xfrm>
        </p:spPr>
      </p:pic>
      <p:pic>
        <p:nvPicPr>
          <p:cNvPr id="7" name="Picture 6" descr="A picture containing grass, outdoor, fungus, sitting&#10;&#10;Description automatically generated">
            <a:extLst>
              <a:ext uri="{FF2B5EF4-FFF2-40B4-BE49-F238E27FC236}">
                <a16:creationId xmlns:a16="http://schemas.microsoft.com/office/drawing/2014/main" id="{EC282921-45E8-413F-BC6E-E10A950C1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21781" r="30582" b="15405"/>
          <a:stretch/>
        </p:blipFill>
        <p:spPr>
          <a:xfrm rot="5400000">
            <a:off x="588255" y="1219429"/>
            <a:ext cx="4535943" cy="4699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73B2167-AC17-4087-83AD-1A8C3F8341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9" t="9150" r="10832" b="9150"/>
          <a:stretch/>
        </p:blipFill>
        <p:spPr>
          <a:xfrm>
            <a:off x="9470792" y="1511685"/>
            <a:ext cx="2336800" cy="1258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B39141-0EE9-443F-A047-FF947B4B851C}"/>
              </a:ext>
            </a:extLst>
          </p:cNvPr>
          <p:cNvSpPr txBox="1"/>
          <p:nvPr/>
        </p:nvSpPr>
        <p:spPr>
          <a:xfrm>
            <a:off x="9861451" y="4411273"/>
            <a:ext cx="2067951" cy="163121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D60093"/>
                </a:solidFill>
              </a:rPr>
              <a:t>Settings on your phone, your camera</a:t>
            </a:r>
          </a:p>
          <a:p>
            <a:pPr algn="r"/>
            <a:r>
              <a:rPr lang="en-GB" sz="2000" dirty="0">
                <a:solidFill>
                  <a:srgbClr val="D60093"/>
                </a:solidFill>
              </a:rPr>
              <a:t>or</a:t>
            </a:r>
          </a:p>
          <a:p>
            <a:pPr algn="r"/>
            <a:r>
              <a:rPr lang="en-GB" sz="2000" dirty="0">
                <a:solidFill>
                  <a:srgbClr val="D60093"/>
                </a:solidFill>
              </a:rPr>
              <a:t>get an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5C5A-C94F-448C-B21F-A7617E85C7E9}"/>
              </a:ext>
            </a:extLst>
          </p:cNvPr>
          <p:cNvSpPr txBox="1"/>
          <p:nvPr/>
        </p:nvSpPr>
        <p:spPr>
          <a:xfrm>
            <a:off x="9861451" y="2926080"/>
            <a:ext cx="2067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reference</a:t>
            </a:r>
          </a:p>
          <a:p>
            <a:r>
              <a:rPr lang="en-GB" dirty="0"/>
              <a:t>Longitude/latitude</a:t>
            </a:r>
          </a:p>
          <a:p>
            <a:r>
              <a:rPr lang="en-GB" dirty="0"/>
              <a:t>Post codes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5E097-C0AE-4D9F-9C60-C7463F12D967}"/>
              </a:ext>
            </a:extLst>
          </p:cNvPr>
          <p:cNvSpPr txBox="1"/>
          <p:nvPr/>
        </p:nvSpPr>
        <p:spPr>
          <a:xfrm>
            <a:off x="652192" y="6055545"/>
            <a:ext cx="671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Tube – glass 23mm across, 74mm long  </a:t>
            </a:r>
            <a:r>
              <a:rPr lang="en-GB" dirty="0">
                <a:hlinkClick r:id="rId6"/>
              </a:rPr>
              <a:t>https://www.watdon.co.uk/</a:t>
            </a:r>
            <a:endParaRPr lang="en-GB" dirty="0"/>
          </a:p>
          <a:p>
            <a:r>
              <a:rPr lang="en-GB" dirty="0"/>
              <a:t>Plastic for kids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35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42B3-98DC-4D2F-ABB5-D619110B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FF66"/>
                </a:solidFill>
              </a:rPr>
              <a:t>Get the best photo you can</a:t>
            </a:r>
          </a:p>
        </p:txBody>
      </p:sp>
      <p:pic>
        <p:nvPicPr>
          <p:cNvPr id="5" name="Content Placeholder 4" descr="A picture containing outdoor, animal, small, grass&#10;&#10;Description automatically generated">
            <a:extLst>
              <a:ext uri="{FF2B5EF4-FFF2-40B4-BE49-F238E27FC236}">
                <a16:creationId xmlns:a16="http://schemas.microsoft.com/office/drawing/2014/main" id="{30D75E3B-34BE-4FC0-BC15-F17F87860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4" y="1690688"/>
            <a:ext cx="652020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31276-7D32-4DE1-AD92-2968262603F2}"/>
              </a:ext>
            </a:extLst>
          </p:cNvPr>
          <p:cNvSpPr txBox="1"/>
          <p:nvPr/>
        </p:nvSpPr>
        <p:spPr>
          <a:xfrm>
            <a:off x="8215532" y="1690688"/>
            <a:ext cx="346065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60093"/>
                </a:solidFill>
              </a:rPr>
              <a:t>Have a good look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D60093"/>
                </a:solidFill>
              </a:rPr>
              <a:t>First – from a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D60093"/>
                </a:solidFill>
              </a:rPr>
              <a:t>Second - get close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D60093"/>
                </a:solidFill>
              </a:rPr>
              <a:t>Third – more than one 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D60093"/>
                </a:solidFill>
              </a:rPr>
              <a:t>Face/legs/tail</a:t>
            </a:r>
          </a:p>
          <a:p>
            <a:r>
              <a:rPr lang="en-GB" sz="2000" dirty="0">
                <a:solidFill>
                  <a:srgbClr val="D60093"/>
                </a:solidFill>
              </a:rPr>
              <a:t>Try to avoid getting your shadow on the insect</a:t>
            </a:r>
          </a:p>
          <a:p>
            <a:r>
              <a:rPr lang="en-GB" sz="2000" dirty="0">
                <a:solidFill>
                  <a:srgbClr val="D60093"/>
                </a:solidFill>
              </a:rPr>
              <a:t>Move slowly</a:t>
            </a:r>
          </a:p>
          <a:p>
            <a:r>
              <a:rPr lang="en-GB" sz="2000" dirty="0">
                <a:solidFill>
                  <a:srgbClr val="D60093"/>
                </a:solidFill>
              </a:rPr>
              <a:t>Keep the phone/camera still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D60093"/>
                </a:solidFill>
              </a:rPr>
              <a:t>Try to lock your elbows against your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D60093"/>
                </a:solidFill>
              </a:rPr>
              <a:t>Rest your hand on something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381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808C-8D15-459B-95BE-F64B46DD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025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https://www.streetmap.co.uk/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0649E3-E07C-4750-BD90-6AE23797B23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1500" t="16533" r="53719" b="33080"/>
          <a:stretch/>
        </p:blipFill>
        <p:spPr bwMode="auto">
          <a:xfrm>
            <a:off x="1" y="730251"/>
            <a:ext cx="12191999" cy="6127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E7A78-1062-45A8-988E-9A8EA7B9F2FF}"/>
              </a:ext>
            </a:extLst>
          </p:cNvPr>
          <p:cNvPicPr/>
          <p:nvPr/>
        </p:nvPicPr>
        <p:blipFill rotWithShape="1">
          <a:blip r:embed="rId3"/>
          <a:srcRect l="216" t="9997" r="89105" b="56533"/>
          <a:stretch/>
        </p:blipFill>
        <p:spPr bwMode="auto">
          <a:xfrm>
            <a:off x="0" y="2672862"/>
            <a:ext cx="2757268" cy="3137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5750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EC3B-A8CA-4686-A71F-66174C38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30"/>
            <a:ext cx="10515600" cy="92576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99FF66"/>
                </a:solidFill>
              </a:rPr>
              <a:t>Identifying </a:t>
            </a:r>
            <a:br>
              <a:rPr lang="en-GB" dirty="0">
                <a:solidFill>
                  <a:srgbClr val="99FF66"/>
                </a:solidFill>
              </a:rPr>
            </a:br>
            <a:r>
              <a:rPr lang="en-GB" sz="2800" dirty="0">
                <a:solidFill>
                  <a:srgbClr val="99FF66"/>
                </a:solidFill>
              </a:rPr>
              <a:t>– start </a:t>
            </a:r>
            <a:r>
              <a:rPr lang="en-GB" sz="2000" dirty="0">
                <a:solidFill>
                  <a:srgbClr val="99FF66"/>
                </a:solidFill>
              </a:rPr>
              <a:t>small</a:t>
            </a:r>
            <a:endParaRPr lang="en-GB" dirty="0">
              <a:solidFill>
                <a:srgbClr val="99FF6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F31BA-89D7-4400-8A50-23BFB2D1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62" y="1338961"/>
            <a:ext cx="10515600" cy="5201981"/>
          </a:xfrm>
        </p:spPr>
        <p:txBody>
          <a:bodyPr>
            <a:normAutofit fontScale="92500"/>
          </a:bodyPr>
          <a:lstStyle/>
          <a:p>
            <a:r>
              <a:rPr lang="en-GB" dirty="0"/>
              <a:t>ID charts</a:t>
            </a:r>
          </a:p>
          <a:p>
            <a:r>
              <a:rPr lang="en-GB" sz="2200" dirty="0">
                <a:hlinkClick r:id="rId2"/>
              </a:rPr>
              <a:t>https://www.bumblebeeconservation.org/</a:t>
            </a:r>
            <a:endParaRPr lang="en-GB" dirty="0"/>
          </a:p>
          <a:p>
            <a:pPr lvl="1"/>
            <a:r>
              <a:rPr lang="en-GB" dirty="0"/>
              <a:t>Keep it simple, good place to start</a:t>
            </a:r>
          </a:p>
          <a:p>
            <a:pPr lvl="1"/>
            <a:r>
              <a:rPr lang="en-GB" dirty="0"/>
              <a:t>Visible in bright sunshine, waterproof</a:t>
            </a:r>
          </a:p>
          <a:p>
            <a:pPr lvl="1"/>
            <a:r>
              <a:rPr lang="en-GB" dirty="0"/>
              <a:t>No need for phone signal</a:t>
            </a:r>
          </a:p>
          <a:p>
            <a:r>
              <a:rPr lang="en-GB" dirty="0"/>
              <a:t>Field guides</a:t>
            </a:r>
          </a:p>
          <a:p>
            <a:pPr lvl="1"/>
            <a:r>
              <a:rPr lang="en-GB" dirty="0"/>
              <a:t>Stage 2</a:t>
            </a:r>
          </a:p>
          <a:p>
            <a:r>
              <a:rPr lang="en-GB" dirty="0"/>
              <a:t>Other sources </a:t>
            </a:r>
            <a:r>
              <a:rPr lang="en-GB" sz="2400" dirty="0"/>
              <a:t>e.g. Bumblebee Conservation Trust &amp; BWARS</a:t>
            </a:r>
            <a:endParaRPr lang="en-GB" dirty="0"/>
          </a:p>
          <a:p>
            <a:pPr lvl="1"/>
            <a:r>
              <a:rPr lang="en-GB" dirty="0"/>
              <a:t>Personal interest, gaining skills and understanding</a:t>
            </a:r>
          </a:p>
          <a:p>
            <a:r>
              <a:rPr lang="en-GB" dirty="0"/>
              <a:t>Recording</a:t>
            </a:r>
          </a:p>
          <a:p>
            <a:pPr lvl="1"/>
            <a:r>
              <a:rPr lang="en-GB" dirty="0"/>
              <a:t>Final phase – needs a decent photograph </a:t>
            </a:r>
          </a:p>
          <a:p>
            <a:pPr lvl="1"/>
            <a:r>
              <a:rPr lang="en-GB" dirty="0"/>
              <a:t>On line for – ‘Citizen science and global biodiversity’ – Open University free courses</a:t>
            </a:r>
          </a:p>
          <a:p>
            <a:pPr marL="457200" lvl="1" indent="0" algn="ctr">
              <a:buNone/>
            </a:pPr>
            <a:r>
              <a:rPr lang="en-GB" sz="1100" dirty="0">
                <a:hlinkClick r:id="rId3"/>
              </a:rPr>
              <a:t>https://www.open.edu/openlearn/science-maths-technology/citizen-science-and-global-biodiversity/content-section-overview?active-tab=description-tab</a:t>
            </a:r>
            <a:endParaRPr lang="en-GB" sz="1100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Picture 4" descr="A picture containing holding, sitting, phone, bed&#10;&#10;Description automatically generated">
            <a:extLst>
              <a:ext uri="{FF2B5EF4-FFF2-40B4-BE49-F238E27FC236}">
                <a16:creationId xmlns:a16="http://schemas.microsoft.com/office/drawing/2014/main" id="{5076A9F0-7C00-4B9A-A084-C269BD407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038" y="365125"/>
            <a:ext cx="2088449" cy="3234418"/>
          </a:xfrm>
          <a:prstGeom prst="rect">
            <a:avLst/>
          </a:prstGeom>
        </p:spPr>
      </p:pic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F3051347-4131-447E-87EE-7A15986A7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53" y="229105"/>
            <a:ext cx="2078014" cy="3370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B627FC-7980-44A7-AD50-71D5CA8BFE35}"/>
              </a:ext>
            </a:extLst>
          </p:cNvPr>
          <p:cNvSpPr txBox="1"/>
          <p:nvPr/>
        </p:nvSpPr>
        <p:spPr>
          <a:xfrm>
            <a:off x="6096000" y="713995"/>
            <a:ext cx="144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60093"/>
                </a:solidFill>
              </a:rPr>
              <a:t>Bumblebees:</a:t>
            </a:r>
          </a:p>
          <a:p>
            <a:r>
              <a:rPr lang="en-GB" dirty="0">
                <a:solidFill>
                  <a:srgbClr val="D60093"/>
                </a:solidFill>
              </a:rPr>
              <a:t>Brilliant once you have got started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93C54-5707-4BD4-AAC1-B037050D415B}"/>
              </a:ext>
            </a:extLst>
          </p:cNvPr>
          <p:cNvSpPr txBox="1"/>
          <p:nvPr/>
        </p:nvSpPr>
        <p:spPr>
          <a:xfrm>
            <a:off x="10103096" y="3610660"/>
            <a:ext cx="1798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60093"/>
                </a:solidFill>
              </a:rPr>
              <a:t>ALL our bees:</a:t>
            </a:r>
          </a:p>
          <a:p>
            <a:r>
              <a:rPr lang="en-GB" dirty="0">
                <a:solidFill>
                  <a:srgbClr val="D60093"/>
                </a:solidFill>
              </a:rPr>
              <a:t>For BEEZOTTED enthusiasts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8B8D793-EB26-4A52-90FF-A0DA4219648A}"/>
              </a:ext>
            </a:extLst>
          </p:cNvPr>
          <p:cNvSpPr/>
          <p:nvPr/>
        </p:nvSpPr>
        <p:spPr>
          <a:xfrm rot="21161953">
            <a:off x="3120142" y="3301974"/>
            <a:ext cx="2078014" cy="508000"/>
          </a:xfrm>
          <a:custGeom>
            <a:avLst/>
            <a:gdLst>
              <a:gd name="connsiteX0" fmla="*/ 0 w 1465943"/>
              <a:gd name="connsiteY0" fmla="*/ 58057 h 508000"/>
              <a:gd name="connsiteX1" fmla="*/ 72571 w 1465943"/>
              <a:gd name="connsiteY1" fmla="*/ 130629 h 508000"/>
              <a:gd name="connsiteX2" fmla="*/ 101600 w 1465943"/>
              <a:gd name="connsiteY2" fmla="*/ 174172 h 508000"/>
              <a:gd name="connsiteX3" fmla="*/ 232228 w 1465943"/>
              <a:gd name="connsiteY3" fmla="*/ 246743 h 508000"/>
              <a:gd name="connsiteX4" fmla="*/ 275771 w 1465943"/>
              <a:gd name="connsiteY4" fmla="*/ 275772 h 508000"/>
              <a:gd name="connsiteX5" fmla="*/ 478971 w 1465943"/>
              <a:gd name="connsiteY5" fmla="*/ 232229 h 508000"/>
              <a:gd name="connsiteX6" fmla="*/ 508000 w 1465943"/>
              <a:gd name="connsiteY6" fmla="*/ 87086 h 508000"/>
              <a:gd name="connsiteX7" fmla="*/ 522514 w 1465943"/>
              <a:gd name="connsiteY7" fmla="*/ 29029 h 508000"/>
              <a:gd name="connsiteX8" fmla="*/ 566057 w 1465943"/>
              <a:gd name="connsiteY8" fmla="*/ 0 h 508000"/>
              <a:gd name="connsiteX9" fmla="*/ 711200 w 1465943"/>
              <a:gd name="connsiteY9" fmla="*/ 14515 h 508000"/>
              <a:gd name="connsiteX10" fmla="*/ 783771 w 1465943"/>
              <a:gd name="connsiteY10" fmla="*/ 87086 h 508000"/>
              <a:gd name="connsiteX11" fmla="*/ 798285 w 1465943"/>
              <a:gd name="connsiteY11" fmla="*/ 130629 h 508000"/>
              <a:gd name="connsiteX12" fmla="*/ 827314 w 1465943"/>
              <a:gd name="connsiteY12" fmla="*/ 174172 h 508000"/>
              <a:gd name="connsiteX13" fmla="*/ 899885 w 1465943"/>
              <a:gd name="connsiteY13" fmla="*/ 304800 h 508000"/>
              <a:gd name="connsiteX14" fmla="*/ 928914 w 1465943"/>
              <a:gd name="connsiteY14" fmla="*/ 348343 h 508000"/>
              <a:gd name="connsiteX15" fmla="*/ 957943 w 1465943"/>
              <a:gd name="connsiteY15" fmla="*/ 391886 h 508000"/>
              <a:gd name="connsiteX16" fmla="*/ 1001485 w 1465943"/>
              <a:gd name="connsiteY16" fmla="*/ 435429 h 508000"/>
              <a:gd name="connsiteX17" fmla="*/ 1088571 w 1465943"/>
              <a:gd name="connsiteY17" fmla="*/ 478972 h 508000"/>
              <a:gd name="connsiteX18" fmla="*/ 1132114 w 1465943"/>
              <a:gd name="connsiteY18" fmla="*/ 508000 h 508000"/>
              <a:gd name="connsiteX19" fmla="*/ 1349828 w 1465943"/>
              <a:gd name="connsiteY19" fmla="*/ 464457 h 508000"/>
              <a:gd name="connsiteX20" fmla="*/ 1378857 w 1465943"/>
              <a:gd name="connsiteY20" fmla="*/ 420915 h 508000"/>
              <a:gd name="connsiteX21" fmla="*/ 1422400 w 1465943"/>
              <a:gd name="connsiteY21" fmla="*/ 377372 h 508000"/>
              <a:gd name="connsiteX22" fmla="*/ 1465943 w 1465943"/>
              <a:gd name="connsiteY22" fmla="*/ 333829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65943" h="508000">
                <a:moveTo>
                  <a:pt x="0" y="58057"/>
                </a:moveTo>
                <a:cubicBezTo>
                  <a:pt x="24190" y="82248"/>
                  <a:pt x="50043" y="104883"/>
                  <a:pt x="72571" y="130629"/>
                </a:cubicBezTo>
                <a:cubicBezTo>
                  <a:pt x="84058" y="143757"/>
                  <a:pt x="88472" y="162685"/>
                  <a:pt x="101600" y="174172"/>
                </a:cubicBezTo>
                <a:cubicBezTo>
                  <a:pt x="163026" y="227919"/>
                  <a:pt x="172422" y="226808"/>
                  <a:pt x="232228" y="246743"/>
                </a:cubicBezTo>
                <a:cubicBezTo>
                  <a:pt x="246742" y="256419"/>
                  <a:pt x="258371" y="274529"/>
                  <a:pt x="275771" y="275772"/>
                </a:cubicBezTo>
                <a:cubicBezTo>
                  <a:pt x="413863" y="285635"/>
                  <a:pt x="403675" y="282425"/>
                  <a:pt x="478971" y="232229"/>
                </a:cubicBezTo>
                <a:cubicBezTo>
                  <a:pt x="512683" y="97377"/>
                  <a:pt x="472412" y="265023"/>
                  <a:pt x="508000" y="87086"/>
                </a:cubicBezTo>
                <a:cubicBezTo>
                  <a:pt x="511912" y="67525"/>
                  <a:pt x="511449" y="45627"/>
                  <a:pt x="522514" y="29029"/>
                </a:cubicBezTo>
                <a:cubicBezTo>
                  <a:pt x="532190" y="14515"/>
                  <a:pt x="551543" y="9676"/>
                  <a:pt x="566057" y="0"/>
                </a:cubicBezTo>
                <a:cubicBezTo>
                  <a:pt x="614438" y="4838"/>
                  <a:pt x="663823" y="3582"/>
                  <a:pt x="711200" y="14515"/>
                </a:cubicBezTo>
                <a:cubicBezTo>
                  <a:pt x="744016" y="22088"/>
                  <a:pt x="770308" y="60160"/>
                  <a:pt x="783771" y="87086"/>
                </a:cubicBezTo>
                <a:cubicBezTo>
                  <a:pt x="790613" y="100770"/>
                  <a:pt x="791443" y="116945"/>
                  <a:pt x="798285" y="130629"/>
                </a:cubicBezTo>
                <a:cubicBezTo>
                  <a:pt x="806086" y="146231"/>
                  <a:pt x="817638" y="159658"/>
                  <a:pt x="827314" y="174172"/>
                </a:cubicBezTo>
                <a:cubicBezTo>
                  <a:pt x="852860" y="250812"/>
                  <a:pt x="833342" y="204986"/>
                  <a:pt x="899885" y="304800"/>
                </a:cubicBezTo>
                <a:lnTo>
                  <a:pt x="928914" y="348343"/>
                </a:lnTo>
                <a:cubicBezTo>
                  <a:pt x="938590" y="362857"/>
                  <a:pt x="945608" y="379551"/>
                  <a:pt x="957943" y="391886"/>
                </a:cubicBezTo>
                <a:cubicBezTo>
                  <a:pt x="972457" y="406400"/>
                  <a:pt x="985716" y="422288"/>
                  <a:pt x="1001485" y="435429"/>
                </a:cubicBezTo>
                <a:cubicBezTo>
                  <a:pt x="1063873" y="487419"/>
                  <a:pt x="1023116" y="446245"/>
                  <a:pt x="1088571" y="478972"/>
                </a:cubicBezTo>
                <a:cubicBezTo>
                  <a:pt x="1104173" y="486773"/>
                  <a:pt x="1117600" y="498324"/>
                  <a:pt x="1132114" y="508000"/>
                </a:cubicBezTo>
                <a:cubicBezTo>
                  <a:pt x="1211926" y="501349"/>
                  <a:pt x="1291270" y="523014"/>
                  <a:pt x="1349828" y="464457"/>
                </a:cubicBezTo>
                <a:cubicBezTo>
                  <a:pt x="1362163" y="452122"/>
                  <a:pt x="1367690" y="434316"/>
                  <a:pt x="1378857" y="420915"/>
                </a:cubicBezTo>
                <a:cubicBezTo>
                  <a:pt x="1391998" y="405146"/>
                  <a:pt x="1409259" y="393141"/>
                  <a:pt x="1422400" y="377372"/>
                </a:cubicBezTo>
                <a:cubicBezTo>
                  <a:pt x="1462040" y="329803"/>
                  <a:pt x="1431785" y="333829"/>
                  <a:pt x="1465943" y="333829"/>
                </a:cubicBezTo>
              </a:path>
            </a:pathLst>
          </a:cu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:\Users\Julia\AppData\Local\Microsoft\Windows\INetCache\IE\ZLB5UL1X\Sketch-Yellow-Icon-Cartoon-Bumble-Buzz-Honey-Bee-705412[1].png">
            <a:extLst>
              <a:ext uri="{FF2B5EF4-FFF2-40B4-BE49-F238E27FC236}">
                <a16:creationId xmlns:a16="http://schemas.microsoft.com/office/drawing/2014/main" id="{10AA9F1F-D3FA-4FED-80EB-654E8EA4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779" y="2481834"/>
            <a:ext cx="2664298" cy="161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D6EBD9CD-C3C5-43A4-A898-7823C44F2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576" y="88733"/>
            <a:ext cx="1138199" cy="1615230"/>
          </a:xfrm>
          <a:prstGeom prst="rect">
            <a:avLst/>
          </a:prstGeom>
        </p:spPr>
      </p:pic>
      <p:pic>
        <p:nvPicPr>
          <p:cNvPr id="12" name="Picture 11" descr="C:\Users\Julia\AppData\Local\Microsoft\Windows\INetCache\IE\ZLB5UL1X\Sketch-Yellow-Icon-Cartoon-Bumble-Buzz-Honey-Bee-705412[1].png">
            <a:extLst>
              <a:ext uri="{FF2B5EF4-FFF2-40B4-BE49-F238E27FC236}">
                <a16:creationId xmlns:a16="http://schemas.microsoft.com/office/drawing/2014/main" id="{A4DDCDAA-C1DC-479A-BDA3-38906CE6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77" y="274185"/>
            <a:ext cx="2664298" cy="161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86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8B5B5-D613-457D-A854-9E86568F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9218"/>
          </a:xfrm>
        </p:spPr>
        <p:txBody>
          <a:bodyPr/>
          <a:lstStyle/>
          <a:p>
            <a:r>
              <a:rPr lang="en-GB" b="1" dirty="0">
                <a:solidFill>
                  <a:srgbClr val="99FF66"/>
                </a:solidFill>
              </a:rPr>
              <a:t>Start Recording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5FF83-6E94-4B52-9772-3EFC5EEDA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" y="1799772"/>
            <a:ext cx="11085342" cy="5058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For Get Cumbria Buzzing</a:t>
            </a:r>
          </a:p>
          <a:p>
            <a:r>
              <a:rPr lang="en-GB" dirty="0">
                <a:hlinkClick r:id="rId2"/>
              </a:rPr>
              <a:t>https://www.cbdc.org.uk/recording-wildlife/</a:t>
            </a:r>
            <a:endParaRPr lang="en-GB" dirty="0"/>
          </a:p>
          <a:p>
            <a:pPr lvl="1"/>
            <a:r>
              <a:rPr lang="en-GB" sz="2000" dirty="0">
                <a:hlinkClick r:id="rId3"/>
              </a:rPr>
              <a:t>https://www.cbdc.org.uk/about-us/projects/get-cumbria_recording-the-buzzzing_page/</a:t>
            </a:r>
            <a:endParaRPr lang="en-GB" sz="2000" dirty="0"/>
          </a:p>
          <a:p>
            <a:r>
              <a:rPr lang="en-GB" dirty="0">
                <a:hlinkClick r:id="rId4"/>
              </a:rPr>
              <a:t>https://www.inaturalist.org/</a:t>
            </a:r>
            <a:r>
              <a:rPr lang="en-GB" dirty="0"/>
              <a:t> </a:t>
            </a:r>
          </a:p>
          <a:p>
            <a:r>
              <a:rPr lang="en-GB" dirty="0">
                <a:hlinkClick r:id="rId5"/>
              </a:rPr>
              <a:t>https://www.brc.ac.uk/irecord/</a:t>
            </a:r>
            <a:endParaRPr lang="en-GB" dirty="0"/>
          </a:p>
          <a:p>
            <a:pPr marL="0" indent="0">
              <a:buNone/>
            </a:pPr>
            <a:r>
              <a:rPr lang="en-GB" sz="2400" dirty="0"/>
              <a:t>Have a look at other sites to learn, understand and expand knowledge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Join BWARS on Facebook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</a:rPr>
              <a:t>   Brilliant for learning</a:t>
            </a:r>
          </a:p>
          <a:p>
            <a:r>
              <a:rPr lang="en-GB" dirty="0"/>
              <a:t>https://www.brc.ac.uk/scheme/bees-wasps-and-ants-recording-society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CA79D-1CFE-475E-A588-CBE38730B3FE}"/>
              </a:ext>
            </a:extLst>
          </p:cNvPr>
          <p:cNvPicPr/>
          <p:nvPr/>
        </p:nvPicPr>
        <p:blipFill rotWithShape="1">
          <a:blip r:embed="rId6"/>
          <a:srcRect l="11136" t="14187" r="70085" b="67488"/>
          <a:stretch/>
        </p:blipFill>
        <p:spPr bwMode="auto">
          <a:xfrm>
            <a:off x="8258832" y="365125"/>
            <a:ext cx="2868711" cy="1760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Julia\AppData\Local\Microsoft\Windows\INetCache\IE\ZLB5UL1X\Sketch-Yellow-Icon-Cartoon-Bumble-Buzz-Honey-Bee-705412[1].png">
            <a:extLst>
              <a:ext uri="{FF2B5EF4-FFF2-40B4-BE49-F238E27FC236}">
                <a16:creationId xmlns:a16="http://schemas.microsoft.com/office/drawing/2014/main" id="{B8B69404-1578-4CDC-B9EE-E26AA0800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89" y="607524"/>
            <a:ext cx="2664298" cy="161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2556AFB-0A5B-4BE3-AFF4-886B7B627257}"/>
              </a:ext>
            </a:extLst>
          </p:cNvPr>
          <p:cNvSpPr/>
          <p:nvPr/>
        </p:nvSpPr>
        <p:spPr>
          <a:xfrm>
            <a:off x="7680960" y="1245559"/>
            <a:ext cx="745588" cy="287819"/>
          </a:xfrm>
          <a:prstGeom prst="rightArrow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F5410-D579-4980-81D0-9202B816B09C}"/>
              </a:ext>
            </a:extLst>
          </p:cNvPr>
          <p:cNvPicPr/>
          <p:nvPr/>
        </p:nvPicPr>
        <p:blipFill rotWithShape="1">
          <a:blip r:embed="rId8"/>
          <a:srcRect l="3656" t="13596" r="20730" b="30542"/>
          <a:stretch/>
        </p:blipFill>
        <p:spPr bwMode="auto">
          <a:xfrm>
            <a:off x="5711538" y="4541444"/>
            <a:ext cx="3938843" cy="1487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D3433BA-141D-4422-8A2D-0CB5A340AB1D}"/>
              </a:ext>
            </a:extLst>
          </p:cNvPr>
          <p:cNvSpPr/>
          <p:nvPr/>
        </p:nvSpPr>
        <p:spPr>
          <a:xfrm>
            <a:off x="4749298" y="5285068"/>
            <a:ext cx="745588" cy="287819"/>
          </a:xfrm>
          <a:prstGeom prst="rightArrow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53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6E01CC-A6CE-4222-8EC6-D06F082F6CB4}"/>
              </a:ext>
            </a:extLst>
          </p:cNvPr>
          <p:cNvPicPr/>
          <p:nvPr/>
        </p:nvPicPr>
        <p:blipFill rotWithShape="1">
          <a:blip r:embed="rId2"/>
          <a:srcRect t="13006" r="1617" b="6305"/>
          <a:stretch/>
        </p:blipFill>
        <p:spPr bwMode="auto">
          <a:xfrm>
            <a:off x="1039837" y="482917"/>
            <a:ext cx="10256520" cy="5706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0799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468</Words>
  <Application>Microsoft Office PowerPoint</Application>
  <PresentationFormat>Widescreen</PresentationFormat>
  <Paragraphs>87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Jokerman</vt:lpstr>
      <vt:lpstr>Lucida Calligraphy</vt:lpstr>
      <vt:lpstr>Office Theme</vt:lpstr>
      <vt:lpstr>PowerPoint Presentation</vt:lpstr>
      <vt:lpstr>Accurate identification is important</vt:lpstr>
      <vt:lpstr>      Biological Keys – plants, insects …… everything</vt:lpstr>
      <vt:lpstr>       Photograph     Have a good look     Grid Reference</vt:lpstr>
      <vt:lpstr>Get the best photo you can</vt:lpstr>
      <vt:lpstr>https://www.streetmap.co.uk/</vt:lpstr>
      <vt:lpstr>Identifying  – start small</vt:lpstr>
      <vt:lpstr>Start Recording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Recording</dc:title>
  <dc:creator>Julia</dc:creator>
  <cp:lastModifiedBy>Julia</cp:lastModifiedBy>
  <cp:revision>35</cp:revision>
  <dcterms:created xsi:type="dcterms:W3CDTF">2020-06-27T18:58:54Z</dcterms:created>
  <dcterms:modified xsi:type="dcterms:W3CDTF">2020-07-16T14:16:28Z</dcterms:modified>
</cp:coreProperties>
</file>